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2"/>
  </p:notesMasterIdLst>
  <p:sldIdLst>
    <p:sldId id="302" r:id="rId2"/>
    <p:sldId id="332" r:id="rId3"/>
    <p:sldId id="333" r:id="rId4"/>
    <p:sldId id="272" r:id="rId5"/>
    <p:sldId id="312" r:id="rId6"/>
    <p:sldId id="313" r:id="rId7"/>
    <p:sldId id="299" r:id="rId8"/>
    <p:sldId id="275" r:id="rId9"/>
    <p:sldId id="322" r:id="rId10"/>
    <p:sldId id="321" r:id="rId11"/>
    <p:sldId id="323" r:id="rId12"/>
    <p:sldId id="325" r:id="rId13"/>
    <p:sldId id="287" r:id="rId14"/>
    <p:sldId id="288" r:id="rId15"/>
    <p:sldId id="327" r:id="rId16"/>
    <p:sldId id="328" r:id="rId17"/>
    <p:sldId id="295" r:id="rId18"/>
    <p:sldId id="296" r:id="rId19"/>
    <p:sldId id="276" r:id="rId20"/>
    <p:sldId id="292" r:id="rId21"/>
    <p:sldId id="308" r:id="rId22"/>
    <p:sldId id="318" r:id="rId23"/>
    <p:sldId id="281" r:id="rId24"/>
    <p:sldId id="300" r:id="rId25"/>
    <p:sldId id="301" r:id="rId26"/>
    <p:sldId id="338" r:id="rId27"/>
    <p:sldId id="334" r:id="rId28"/>
    <p:sldId id="335" r:id="rId29"/>
    <p:sldId id="336" r:id="rId30"/>
    <p:sldId id="337" r:id="rId31"/>
  </p:sldIdLst>
  <p:sldSz cx="12192000" cy="6858000"/>
  <p:notesSz cx="7086600" cy="9372600"/>
  <p:custDataLst>
    <p:tags r:id="rId33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0A0"/>
    <a:srgbClr val="535353"/>
    <a:srgbClr val="A6A6A6"/>
    <a:srgbClr val="3264C8"/>
    <a:srgbClr val="7F9FDF"/>
    <a:srgbClr val="003399"/>
    <a:srgbClr val="A7BDE9"/>
    <a:srgbClr val="C8D8E6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69" autoAdjust="0"/>
    <p:restoredTop sz="93073" autoAdjust="0"/>
  </p:normalViewPr>
  <p:slideViewPr>
    <p:cSldViewPr showGuides="1">
      <p:cViewPr varScale="1">
        <p:scale>
          <a:sx n="107" d="100"/>
          <a:sy n="107" d="100"/>
        </p:scale>
        <p:origin x="960" y="96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1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2021-05-24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2"/>
            </p:custDataLst>
          </p:nvPr>
        </p:nvSpPr>
        <p:spPr>
          <a:xfrm>
            <a:off x="335360" y="404664"/>
            <a:ext cx="7104112" cy="4536504"/>
          </a:xfrm>
          <a:prstGeom prst="rect">
            <a:avLst/>
          </a:prstGeo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0393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4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11" Type="http://schemas.openxmlformats.org/officeDocument/2006/relationships/image" Target="../media/image1.emf"/><Relationship Id="rId5" Type="http://schemas.openxmlformats.org/officeDocument/2006/relationships/theme" Target="../theme/theme1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6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0" imgW="360" imgH="360" progId="">
                  <p:embed/>
                </p:oleObj>
              </mc:Choice>
              <mc:Fallback>
                <p:oleObj name="think-cell Slide" r:id="rId10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467637" y="117007"/>
            <a:ext cx="11232000" cy="719993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0" name="Line 16"/>
          <p:cNvSpPr>
            <a:spLocks noChangeShapeType="1"/>
          </p:cNvSpPr>
          <p:nvPr>
            <p:custDataLst>
              <p:tags r:id="rId9"/>
            </p:custDataLst>
          </p:nvPr>
        </p:nvSpPr>
        <p:spPr bwMode="auto">
          <a:xfrm>
            <a:off x="479376" y="837000"/>
            <a:ext cx="11232000" cy="0"/>
          </a:xfrm>
          <a:prstGeom prst="line">
            <a:avLst/>
          </a:prstGeom>
          <a:noFill/>
          <a:ln w="12700">
            <a:solidFill>
              <a:schemeClr val="bg1">
                <a:lumMod val="85000"/>
              </a:schemeClr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11784000" y="6498000"/>
            <a:ext cx="408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ctr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ctr">
                <a:defRPr/>
              </a:pPr>
              <a:t>‹Nr.›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68" r:id="rId3"/>
    <p:sldLayoutId id="2147483796" r:id="rId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lickcharts.com/sp500" TargetMode="External"/><Relationship Id="rId4" Type="http://schemas.openxmlformats.org/officeDocument/2006/relationships/hyperlink" Target="https://www.slickcharts.com/nasdaq100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List_of_presidents_of_the_United_Stat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5661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8.02 'Edouard Albert Roche' (2021-04-18)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00" y="2737631"/>
            <a:ext cx="1295920" cy="40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37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 from many data sources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284963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Key Benefits of a Low-Code Language Approach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7" y="1196736"/>
            <a:ext cx="11232000" cy="4104264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Simple </a:t>
            </a:r>
            <a:r>
              <a:rPr lang="en-US" sz="1400" dirty="0"/>
              <a:t>procedural language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Easy to read and understand</a:t>
            </a:r>
            <a:r>
              <a:rPr lang="en-US" sz="1400" dirty="0"/>
              <a:t> the code, therefore very easy to learn programming.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2850A0"/>
                </a:solidFill>
              </a:rPr>
              <a:t>Powerful</a:t>
            </a:r>
            <a:r>
              <a:rPr lang="en-US" sz="1400" dirty="0"/>
              <a:t> language semantics </a:t>
            </a:r>
            <a:r>
              <a:rPr lang="en-US" sz="1400" b="1" dirty="0">
                <a:solidFill>
                  <a:srgbClr val="003399"/>
                </a:solidFill>
              </a:rPr>
              <a:t>keeps your program short </a:t>
            </a:r>
            <a:r>
              <a:rPr lang="en-US" sz="1400" dirty="0"/>
              <a:t>to solve complex problems.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Immediately </a:t>
            </a:r>
            <a:r>
              <a:rPr lang="en-US" sz="1400" dirty="0"/>
              <a:t>get your code running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Clear, natural language</a:t>
            </a:r>
            <a:r>
              <a:rPr lang="en-US" sz="1400" dirty="0"/>
              <a:t>. Give your variables, tables, functions, etc. natural names (spaces are allowed !)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Big Data tables</a:t>
            </a:r>
            <a:r>
              <a:rPr lang="en-US" sz="1400" dirty="0"/>
              <a:t> of any size are one of the main data storage models and B4P is optimized for this.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hierarchical data storage model </a:t>
            </a:r>
            <a:r>
              <a:rPr lang="en-US" sz="1400" dirty="0"/>
              <a:t>to manage tree-type hierarchical information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No programming complexity</a:t>
            </a:r>
            <a:r>
              <a:rPr lang="en-US" sz="1400" dirty="0"/>
              <a:t> such as type definitions, declaring all the variables and doing memory management on your own.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Significantly less need for fine grained programming like formulating loops, using variables, coding detailed algorithms,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err="1"/>
              <a:t>B4P</a:t>
            </a:r>
            <a:r>
              <a:rPr lang="en-US" sz="1400" dirty="0"/>
              <a:t> understands data formats such as </a:t>
            </a:r>
            <a:r>
              <a:rPr lang="en-US" sz="1400" b="1" dirty="0">
                <a:solidFill>
                  <a:srgbClr val="003399"/>
                </a:solidFill>
              </a:rPr>
              <a:t>Excel, HTML, XML, JSON, CSV</a:t>
            </a:r>
            <a:r>
              <a:rPr lang="en-US" sz="1400" dirty="0"/>
              <a:t>, etc. to retrieve data from Excel, database</a:t>
            </a:r>
            <a:br>
              <a:rPr lang="en-US" sz="1400" dirty="0"/>
            </a:br>
            <a:r>
              <a:rPr lang="en-US" sz="1400" dirty="0"/>
              <a:t>and the Internet directly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The execution engine and all library files are </a:t>
            </a:r>
            <a:r>
              <a:rPr lang="en-US" sz="1400" b="1" dirty="0">
                <a:solidFill>
                  <a:srgbClr val="003399"/>
                </a:solidFill>
              </a:rPr>
              <a:t>very light-weight and lean</a:t>
            </a:r>
            <a:r>
              <a:rPr lang="en-US" sz="1400" dirty="0"/>
              <a:t>, very robust and start quickly.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Portability </a:t>
            </a:r>
            <a:r>
              <a:rPr lang="en-US" sz="1400" dirty="0"/>
              <a:t>(Windows, Linux, MacOS, etc.), enabling to run the same code on any computer.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Output Excel files </a:t>
            </a:r>
            <a:r>
              <a:rPr lang="en-US" sz="1400" b="1" dirty="0">
                <a:solidFill>
                  <a:srgbClr val="003399"/>
                </a:solidFill>
              </a:rPr>
              <a:t>with style and formatting</a:t>
            </a:r>
            <a:r>
              <a:rPr lang="en-US" sz="1400" dirty="0"/>
              <a:t> like fonts, colors, number formats, row widths,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function library </a:t>
            </a:r>
            <a:r>
              <a:rPr lang="en-US" sz="1400" dirty="0"/>
              <a:t>with </a:t>
            </a:r>
            <a:r>
              <a:rPr lang="en-US" sz="1400" b="1" dirty="0">
                <a:solidFill>
                  <a:srgbClr val="2850A0"/>
                </a:solidFill>
              </a:rPr>
              <a:t>over 800 functions</a:t>
            </a:r>
            <a:r>
              <a:rPr lang="en-US" sz="1400" dirty="0"/>
              <a:t>, including 200 functions for processing tables, and growing.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1488000" y="5625921"/>
            <a:ext cx="8568000" cy="557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The B4P Language allows you to express yourself easily in plain English to solve complex problem. 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</a:rPr>
              <a:t> Focus on the </a:t>
            </a:r>
            <a:r>
              <a:rPr lang="en-US" sz="1400" b="1" i="1" dirty="0">
                <a:solidFill>
                  <a:schemeClr val="bg1"/>
                </a:solidFill>
              </a:rPr>
              <a:t>what</a:t>
            </a:r>
            <a:r>
              <a:rPr lang="en-US" sz="1400" b="1" dirty="0">
                <a:solidFill>
                  <a:schemeClr val="bg1"/>
                </a:solidFill>
              </a:rPr>
              <a:t>, not the </a:t>
            </a:r>
            <a:r>
              <a:rPr lang="en-US" sz="1400" b="1" i="1" dirty="0">
                <a:solidFill>
                  <a:schemeClr val="bg1"/>
                </a:solidFill>
              </a:rPr>
              <a:t>how</a:t>
            </a:r>
            <a:r>
              <a:rPr lang="en-US" sz="1400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3852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Syntax and Semantics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657" y="1269000"/>
            <a:ext cx="11196980" cy="4896544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Overall language block structure similar to C / C++ / Java.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Full and homogeneous UNICODE support.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Tables and structured variables are the two main data storage mechanisms.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 names, variable names and function names are fully flexible, e.g. multiple words and spaces are allowed.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Full Excel support, including formatting and style.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Variables organized in a dynamic tree, allowing to build up nested arrays and structures.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Load / save sophisticated JSON contents to / from the variable structure using 1 statement.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Code pieces can be passed as function parameters which will be executed multiple time or on a on-demand basis: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Example: 	table process (...),  pick if (...)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Benefit: 	Eliminates need to write loops or other details.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Numerous flexible control flow mechanisms, going beyond the common ones like if, while, for, ...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Cross platform compatibility: Windows / Linux / MacOS: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File names with directory paths are understood and interpreted correctly in other platforms (e.g. Windows vs. Linux).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Your program does not need to be modified to run on a different system.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Powerful parameter set and matrix operations to process big data.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1. </a:t>
            </a:r>
            <a:r>
              <a:rPr lang="en-US" sz="1400" b="1" dirty="0">
                <a:solidFill>
                  <a:srgbClr val="003399"/>
                </a:solidFill>
              </a:rPr>
              <a:t>Use the rich B4P function library </a:t>
            </a:r>
            <a:r>
              <a:rPr lang="en-US" sz="1400" dirty="0"/>
              <a:t>to process your big data.  They deliver naked machine performance.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2. </a:t>
            </a:r>
            <a:r>
              <a:rPr lang="en-US" sz="1400" b="1" dirty="0">
                <a:solidFill>
                  <a:srgbClr val="003399"/>
                </a:solidFill>
              </a:rPr>
              <a:t>Use deep operations </a:t>
            </a:r>
            <a:r>
              <a:rPr lang="en-US" sz="1400" dirty="0"/>
              <a:t>(vector and matrix operations) to process large amount of data inside tables and parameter sets.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3. Think how you can formulate your code in a very compact manner without compromising comprehensibility. </a:t>
            </a:r>
            <a:endParaRPr lang="en-US" sz="1400" b="1" dirty="0">
              <a:solidFill>
                <a:srgbClr val="00339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908F5E-979C-4701-8FAD-27FFBC98F24D}"/>
              </a:ext>
            </a:extLst>
          </p:cNvPr>
          <p:cNvSpPr/>
          <p:nvPr/>
        </p:nvSpPr>
        <p:spPr>
          <a:xfrm>
            <a:off x="3000000" y="4725000"/>
            <a:ext cx="4464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Complete solutions require only 5-20 statements</a:t>
            </a:r>
          </a:p>
        </p:txBody>
      </p:sp>
    </p:spTree>
    <p:extLst>
      <p:ext uri="{BB962C8B-B14F-4D97-AF65-F5344CB8AC3E}">
        <p14:creationId xmlns:p14="http://schemas.microsoft.com/office/powerpoint/2010/main" val="2178175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62" y="1539844"/>
            <a:ext cx="3160179" cy="1396465"/>
          </a:xfrm>
          <a:prstGeom prst="rect">
            <a:avLst/>
          </a:prstGeom>
          <a:ln>
            <a:noFill/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119822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841" y="3442364"/>
            <a:ext cx="2297425" cy="1676673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1373755" y="5708656"/>
            <a:ext cx="9000000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Task:  A new football club should be created by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tables of the two clubs are arranged differently and use different naming schemes 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69241" y="310074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711" y="1541123"/>
            <a:ext cx="3888000" cy="3577914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824002" y="1137147"/>
            <a:ext cx="2880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Merged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3" name="Group 23">
            <a:extLst>
              <a:ext uri="{FF2B5EF4-FFF2-40B4-BE49-F238E27FC236}">
                <a16:creationId xmlns:a16="http://schemas.microsoft.com/office/drawing/2014/main" id="{3B4634C1-5635-5843-AE55-9B575ED81C0D}"/>
              </a:ext>
            </a:extLst>
          </p:cNvPr>
          <p:cNvGrpSpPr/>
          <p:nvPr/>
        </p:nvGrpSpPr>
        <p:grpSpPr>
          <a:xfrm>
            <a:off x="5016000" y="2709000"/>
            <a:ext cx="1656000" cy="936000"/>
            <a:chOff x="4625551" y="2005520"/>
            <a:chExt cx="1974449" cy="1202399"/>
          </a:xfrm>
        </p:grpSpPr>
        <p:grpSp>
          <p:nvGrpSpPr>
            <p:cNvPr id="44" name="Gruppieren 8">
              <a:extLst>
                <a:ext uri="{FF2B5EF4-FFF2-40B4-BE49-F238E27FC236}">
                  <a16:creationId xmlns:a16="http://schemas.microsoft.com/office/drawing/2014/main" id="{15BEF521-9E40-DD4D-B637-16B3F30AB2B9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51" name="B4P">
                <a:extLst>
                  <a:ext uri="{FF2B5EF4-FFF2-40B4-BE49-F238E27FC236}">
                    <a16:creationId xmlns:a16="http://schemas.microsoft.com/office/drawing/2014/main" id="{41B4BDD4-0C36-A647-8BFF-8F6386CC3217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52" name="Triangle">
                <a:extLst>
                  <a:ext uri="{FF2B5EF4-FFF2-40B4-BE49-F238E27FC236}">
                    <a16:creationId xmlns:a16="http://schemas.microsoft.com/office/drawing/2014/main" id="{E92130DC-56F2-E547-B36C-A20AC81A1525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45" name="Gruppieren 20">
              <a:extLst>
                <a:ext uri="{FF2B5EF4-FFF2-40B4-BE49-F238E27FC236}">
                  <a16:creationId xmlns:a16="http://schemas.microsoft.com/office/drawing/2014/main" id="{8AED75AA-347E-D54B-8FBC-D6C469A1387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48" name="Rechteck: abgerundete Ecken 14">
                <a:extLst>
                  <a:ext uri="{FF2B5EF4-FFF2-40B4-BE49-F238E27FC236}">
                    <a16:creationId xmlns:a16="http://schemas.microsoft.com/office/drawing/2014/main" id="{F12A5296-5952-4644-9E45-10EBC677F557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B4P">
                <a:extLst>
                  <a:ext uri="{FF2B5EF4-FFF2-40B4-BE49-F238E27FC236}">
                    <a16:creationId xmlns:a16="http://schemas.microsoft.com/office/drawing/2014/main" id="{18D9162D-BD4C-0B4B-8737-C9CD59A74343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50" name="Triangle">
                <a:extLst>
                  <a:ext uri="{FF2B5EF4-FFF2-40B4-BE49-F238E27FC236}">
                    <a16:creationId xmlns:a16="http://schemas.microsoft.com/office/drawing/2014/main" id="{58043186-6366-E84C-BE80-2B49FDE54691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46" name="Right Arrow 26">
              <a:extLst>
                <a:ext uri="{FF2B5EF4-FFF2-40B4-BE49-F238E27FC236}">
                  <a16:creationId xmlns:a16="http://schemas.microsoft.com/office/drawing/2014/main" id="{EB89E092-C779-6842-9C80-05A79719BC52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7" name="Right Arrow 27">
              <a:extLst>
                <a:ext uri="{FF2B5EF4-FFF2-40B4-BE49-F238E27FC236}">
                  <a16:creationId xmlns:a16="http://schemas.microsoft.com/office/drawing/2014/main" id="{79D12D36-16A6-204B-8526-A97A1EB02AD9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231975"/>
            <a:ext cx="11232000" cy="431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statements:  load, clean, align semantics, merge, and save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205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205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Multiple words </a:t>
            </a:r>
            <a:r>
              <a:rPr lang="en-US" sz="1200" dirty="0">
                <a:solidFill>
                  <a:schemeClr val="tx1"/>
                </a:solidFill>
              </a:rPr>
              <a:t>for functions, variables, table names, header names, allow for readability and naming flexibility 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58D28B3-C356-4D7C-851C-D2E6177B4D65}"/>
              </a:ext>
            </a:extLst>
          </p:cNvPr>
          <p:cNvSpPr/>
          <p:nvPr/>
        </p:nvSpPr>
        <p:spPr>
          <a:xfrm>
            <a:off x="480000" y="4076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One statement merges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two tables </a:t>
            </a:r>
            <a:r>
              <a:rPr lang="en-US" sz="1200" dirty="0">
                <a:solidFill>
                  <a:schemeClr val="tx1"/>
                </a:solidFill>
              </a:rPr>
              <a:t>as specified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71F06EFC-F3B4-4555-9C57-832F74477450}"/>
              </a:ext>
            </a:extLst>
          </p:cNvPr>
          <p:cNvCxnSpPr>
            <a:cxnSpLocks/>
          </p:cNvCxnSpPr>
          <p:nvPr/>
        </p:nvCxnSpPr>
        <p:spPr>
          <a:xfrm>
            <a:off x="2712000" y="414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35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No loops.  </a:t>
            </a:r>
            <a:r>
              <a:rPr lang="en-US" sz="1200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apply for whole tables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4AB2537-D0DA-4312-A9A7-84C91932201A}"/>
              </a:ext>
            </a:extLst>
          </p:cNvPr>
          <p:cNvSpPr/>
          <p:nvPr/>
        </p:nvSpPr>
        <p:spPr>
          <a:xfrm>
            <a:off x="480000" y="2925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Excel file loaded </a:t>
            </a:r>
            <a:r>
              <a:rPr lang="en-US" sz="1200" dirty="0">
                <a:solidFill>
                  <a:schemeClr val="tx1"/>
                </a:solidFill>
              </a:rPr>
              <a:t>with</a:t>
            </a:r>
          </a:p>
          <a:p>
            <a:r>
              <a:rPr lang="en-US" sz="1200" dirty="0">
                <a:solidFill>
                  <a:schemeClr val="tx1"/>
                </a:solidFill>
              </a:rPr>
              <a:t>a single simple statement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652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8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925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4F2DEA26-27EB-435C-AED6-B912F07E4AE7}"/>
              </a:ext>
            </a:extLst>
          </p:cNvPr>
          <p:cNvCxnSpPr>
            <a:cxnSpLocks/>
          </p:cNvCxnSpPr>
          <p:nvPr/>
        </p:nvCxnSpPr>
        <p:spPr>
          <a:xfrm>
            <a:off x="2712000" y="30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6EBCAB0-7C86-400F-B010-F603DAABF952}"/>
              </a:ext>
            </a:extLst>
          </p:cNvPr>
          <p:cNvCxnSpPr>
            <a:cxnSpLocks/>
          </p:cNvCxnSpPr>
          <p:nvPr/>
        </p:nvCxnSpPr>
        <p:spPr>
          <a:xfrm>
            <a:off x="660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972A197-CE58-407B-B778-14E3B654EE8A}"/>
              </a:ext>
            </a:extLst>
          </p:cNvPr>
          <p:cNvCxnSpPr>
            <a:cxnSpLocks/>
          </p:cNvCxnSpPr>
          <p:nvPr/>
        </p:nvCxnSpPr>
        <p:spPr>
          <a:xfrm>
            <a:off x="9552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717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358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061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061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comprehensible function names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2781000"/>
            <a:ext cx="2232000" cy="792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and target </a:t>
            </a:r>
            <a:r>
              <a:rPr lang="en-US" sz="1200" b="1" dirty="0" err="1">
                <a:solidFill>
                  <a:schemeClr val="tx1"/>
                </a:solidFill>
              </a:rPr>
              <a:t>inde</a:t>
            </a:r>
            <a:r>
              <a:rPr lang="en-US" sz="1200" b="1" dirty="0">
                <a:solidFill>
                  <a:schemeClr val="tx1"/>
                </a:solidFill>
              </a:rPr>
              <a:t>-pendent approach to format </a:t>
            </a:r>
            <a:r>
              <a:rPr lang="en-US" sz="1200" dirty="0">
                <a:solidFill>
                  <a:schemeClr val="tx1"/>
                </a:solidFill>
              </a:rPr>
              <a:t>tables, rows, columns and cells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004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22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781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column width, 20, row height, 20,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                 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vertical align, center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sheet, column width, 30 );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 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565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21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8E7696A5-C206-9541-B8E0-67B8AFB305AC}"/>
              </a:ext>
            </a:extLst>
          </p:cNvPr>
          <p:cNvSpPr txBox="1">
            <a:spLocks/>
          </p:cNvSpPr>
          <p:nvPr/>
        </p:nvSpPr>
        <p:spPr>
          <a:xfrm>
            <a:off x="264000" y="1053000"/>
            <a:ext cx="11232000" cy="57605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7 additional statements add coloring, formatting, and style to Excel file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869522D-9E86-E64A-8BEB-528A78F71DF9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321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76394D-70D7-4F1C-B35F-D09A64850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12" y="1628738"/>
            <a:ext cx="4390690" cy="25475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7EE685-81A9-4133-B4DD-9FC6045A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219" y="1671268"/>
            <a:ext cx="4645589" cy="24035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2111987" y="4909045"/>
            <a:ext cx="7968026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source1: </a:t>
            </a:r>
            <a:r>
              <a:rPr lang="de-CH" sz="1200" dirty="0">
                <a:hlinkClick r:id="rId4"/>
              </a:rPr>
              <a:t>https://www.slickcharts.com/nasdaq100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source2: </a:t>
            </a:r>
            <a:r>
              <a:rPr lang="de-CH" sz="1200" dirty="0">
                <a:hlinkClick r:id="rId5"/>
              </a:rPr>
              <a:t>https://www.slickcharts.com/sp500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  <p:grpSp>
        <p:nvGrpSpPr>
          <p:cNvPr id="27" name="Group 23">
            <a:extLst>
              <a:ext uri="{FF2B5EF4-FFF2-40B4-BE49-F238E27FC236}">
                <a16:creationId xmlns:a16="http://schemas.microsoft.com/office/drawing/2014/main" id="{4531D206-EDB7-214B-A128-C45D4D36DFDA}"/>
              </a:ext>
            </a:extLst>
          </p:cNvPr>
          <p:cNvGrpSpPr/>
          <p:nvPr/>
        </p:nvGrpSpPr>
        <p:grpSpPr>
          <a:xfrm>
            <a:off x="5077584" y="2620312"/>
            <a:ext cx="1656000" cy="936000"/>
            <a:chOff x="4625551" y="2005520"/>
            <a:chExt cx="1974449" cy="1202399"/>
          </a:xfrm>
        </p:grpSpPr>
        <p:grpSp>
          <p:nvGrpSpPr>
            <p:cNvPr id="28" name="Gruppieren 8">
              <a:extLst>
                <a:ext uri="{FF2B5EF4-FFF2-40B4-BE49-F238E27FC236}">
                  <a16:creationId xmlns:a16="http://schemas.microsoft.com/office/drawing/2014/main" id="{B8D64734-9BE3-024E-BE6A-28C602A4B143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1A772867-573E-654B-A9FA-77B22CD346B5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2A37F462-B074-B74C-92B7-6B4F9D7A2D97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9" name="Gruppieren 20">
              <a:extLst>
                <a:ext uri="{FF2B5EF4-FFF2-40B4-BE49-F238E27FC236}">
                  <a16:creationId xmlns:a16="http://schemas.microsoft.com/office/drawing/2014/main" id="{E673B26A-5DCB-B848-B21E-CCC87015CB11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4A9C3F8-408F-E54B-B6E3-C47B031FD57D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82F8CB4E-21A0-1542-873A-A91DECEAF69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60702E46-5954-1A4D-86F4-AE7C86F1CEA4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30" name="Right Arrow 26">
              <a:extLst>
                <a:ext uri="{FF2B5EF4-FFF2-40B4-BE49-F238E27FC236}">
                  <a16:creationId xmlns:a16="http://schemas.microsoft.com/office/drawing/2014/main" id="{DA8675A5-C3F0-A245-95EA-3B9F827651B8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CBE21CB-D396-2942-B307-CAA9D4EED534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696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917000"/>
            <a:ext cx="842493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348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2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600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3285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2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573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4077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4293056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1680" y="522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79680" y="4868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88F96F-8592-AB47-B16D-22C6DFBFAE53}"/>
              </a:ext>
            </a:extLst>
          </p:cNvPr>
          <p:cNvSpPr/>
          <p:nvPr/>
        </p:nvSpPr>
        <p:spPr>
          <a:xfrm>
            <a:off x="2711680" y="1090336"/>
            <a:ext cx="70888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13 Statements, 1 loop and 1 variable do the complete job</a:t>
            </a:r>
            <a:endParaRPr lang="en-US" sz="2000" b="1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26252F39-2AFB-0D4F-BC51-A7FC596A9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050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3" y="1557000"/>
            <a:ext cx="3624137" cy="297942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0" y="2038115"/>
            <a:ext cx="4978513" cy="177209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2123637" y="5248950"/>
            <a:ext cx="7920000" cy="13687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 Download the list of Presidents and generate Excel table with one president per row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source: </a:t>
            </a:r>
            <a:r>
              <a:rPr lang="de-CH" sz="1200" dirty="0">
                <a:hlinkClick r:id="rId4"/>
              </a:rPr>
              <a:t>https://en.wikipedia.org/wiki/List_of_presidents_of_the_United_States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Presidents had multiple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Generate a nice table with </a:t>
            </a:r>
            <a:r>
              <a:rPr lang="en-US" sz="1200" b="1" dirty="0">
                <a:solidFill>
                  <a:schemeClr val="tx1"/>
                </a:solidFill>
              </a:rPr>
              <a:t>parties colored differently</a:t>
            </a:r>
          </a:p>
        </p:txBody>
      </p:sp>
      <p:grpSp>
        <p:nvGrpSpPr>
          <p:cNvPr id="26" name="Group 23">
            <a:extLst>
              <a:ext uri="{FF2B5EF4-FFF2-40B4-BE49-F238E27FC236}">
                <a16:creationId xmlns:a16="http://schemas.microsoft.com/office/drawing/2014/main" id="{B260E60D-28FA-A241-B01C-AEBC8CBF10E2}"/>
              </a:ext>
            </a:extLst>
          </p:cNvPr>
          <p:cNvGrpSpPr/>
          <p:nvPr/>
        </p:nvGrpSpPr>
        <p:grpSpPr>
          <a:xfrm>
            <a:off x="5088000" y="2493000"/>
            <a:ext cx="1656000" cy="936000"/>
            <a:chOff x="4625551" y="2005520"/>
            <a:chExt cx="1974449" cy="1202399"/>
          </a:xfrm>
        </p:grpSpPr>
        <p:grpSp>
          <p:nvGrpSpPr>
            <p:cNvPr id="27" name="Gruppieren 8">
              <a:extLst>
                <a:ext uri="{FF2B5EF4-FFF2-40B4-BE49-F238E27FC236}">
                  <a16:creationId xmlns:a16="http://schemas.microsoft.com/office/drawing/2014/main" id="{1114E857-820C-2745-A9E5-BA475C3B7FDB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0A10E3B8-480E-3641-B022-2CB6C7A13BD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AE3A2CF8-2A2A-1842-9153-FEE70EC74A8C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8" name="Gruppieren 20">
              <a:extLst>
                <a:ext uri="{FF2B5EF4-FFF2-40B4-BE49-F238E27FC236}">
                  <a16:creationId xmlns:a16="http://schemas.microsoft.com/office/drawing/2014/main" id="{4B1490B9-42D5-724A-A006-80AA666E1D3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F1C9B98-306E-054A-BEC2-A0D0F608D034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28CE70A1-2D5E-CA4F-9AEB-FF1F2F94607C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DC15AF50-6C30-5240-8F2E-910B58CCFA4A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9" name="Right Arrow 26">
              <a:extLst>
                <a:ext uri="{FF2B5EF4-FFF2-40B4-BE49-F238E27FC236}">
                  <a16:creationId xmlns:a16="http://schemas.microsoft.com/office/drawing/2014/main" id="{BB1993B8-9307-7F45-9B99-DF733E61B5B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FF9E285-2FAD-4048-A067-CAF0618E890B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>
                <a:solidFill>
                  <a:srgbClr val="2850A0"/>
                </a:solidFill>
              </a:rPr>
              <a:t> </a:t>
            </a:r>
            <a:br>
              <a:rPr lang="en-US">
                <a:solidFill>
                  <a:srgbClr val="2850A0"/>
                </a:solidFill>
              </a:rPr>
            </a:br>
            <a:r>
              <a:rPr lang="en-US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766076" y="2130665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939857" y="3209996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814137" y="2118658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773510" y="1411722"/>
            <a:ext cx="2378734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Multiple complex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607477" y="1387017"/>
            <a:ext cx="205524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797267" y="1388078"/>
            <a:ext cx="223473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lang="en-US" sz="1500"/>
              <a:t>B4P</a:t>
            </a:r>
            <a:r>
              <a:rPr lang="en-US"/>
              <a:t>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4300515" y="5486779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5308515" y="5702779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Database exports (Salesforce, Oracle, SAP,  FileMaker, et al)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5308515" y="5918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5308515" y="6134779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6467359" y="4356875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6507942" y="4400848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4060900" y="2133721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4060900" y="3110415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989599" y="2118658"/>
            <a:ext cx="2063293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872034" y="2468621"/>
            <a:ext cx="2162699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 lang="en-US"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2324706" y="3292495"/>
            <a:ext cx="92438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2359340" y="2309534"/>
            <a:ext cx="84341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2357685" y="3798189"/>
            <a:ext cx="85842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6135276" y="4824508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824009" y="4835394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B52D6-5BC7-9548-883B-2B6A139E7118}"/>
              </a:ext>
            </a:extLst>
          </p:cNvPr>
          <p:cNvGrpSpPr/>
          <p:nvPr/>
        </p:nvGrpSpPr>
        <p:grpSpPr>
          <a:xfrm>
            <a:off x="3705297" y="2269378"/>
            <a:ext cx="288497" cy="329375"/>
            <a:chOff x="3732405" y="2367361"/>
            <a:chExt cx="288497" cy="329375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5092086" y="4366505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5359676" y="3850469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620440" y="3852369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556259" y="4439667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562877" y="4618947"/>
            <a:ext cx="284691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17FDC6-DD2E-CE44-80B1-E6E6C45F4B72}"/>
              </a:ext>
            </a:extLst>
          </p:cNvPr>
          <p:cNvGrpSpPr/>
          <p:nvPr/>
        </p:nvGrpSpPr>
        <p:grpSpPr>
          <a:xfrm>
            <a:off x="3705297" y="3254026"/>
            <a:ext cx="288496" cy="352957"/>
            <a:chOff x="3732405" y="3352009"/>
            <a:chExt cx="288496" cy="352957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627012" y="4477493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5130691" y="4403218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5139176" y="4426866"/>
            <a:ext cx="37926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522327" y="2411375"/>
            <a:ext cx="7912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5308515" y="5486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1000"/>
              <a:t>Excel, XLS,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563768" y="5702779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640713" y="5918779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web data</a:t>
            </a:r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568577" y="6134779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2335158" y="5419017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 lang="en-US"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655655" y="5749385"/>
            <a:ext cx="1640345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 Sources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606617" y="2884400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447910" y="2758342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2180892" y="2790150"/>
            <a:ext cx="121797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spreadsheets</a:t>
            </a:r>
          </a:p>
        </p:txBody>
      </p: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5387DA9D-B4FD-411C-ABE0-52F11B2B457C}"/>
              </a:ext>
            </a:extLst>
          </p:cNvPr>
          <p:cNvGrpSpPr/>
          <p:nvPr/>
        </p:nvGrpSpPr>
        <p:grpSpPr>
          <a:xfrm>
            <a:off x="3683732" y="2790957"/>
            <a:ext cx="287704" cy="288000"/>
            <a:chOff x="3360000" y="3069000"/>
            <a:chExt cx="287704" cy="288000"/>
          </a:xfrm>
        </p:grpSpPr>
        <p:sp>
          <p:nvSpPr>
            <p:cNvPr id="100" name="Rechteck: abgerundete Ecken 99">
              <a:extLst>
                <a:ext uri="{FF2B5EF4-FFF2-40B4-BE49-F238E27FC236}">
                  <a16:creationId xmlns:a16="http://schemas.microsoft.com/office/drawing/2014/main" id="{04F489CC-FEBB-440B-8272-D3230E055B9A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1" name="Gerader Verbinder 100">
              <a:extLst>
                <a:ext uri="{FF2B5EF4-FFF2-40B4-BE49-F238E27FC236}">
                  <a16:creationId xmlns:a16="http://schemas.microsoft.com/office/drawing/2014/main" id="{5DC1006A-89F7-4117-9132-6BB3B33CC1F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>
              <a:extLst>
                <a:ext uri="{FF2B5EF4-FFF2-40B4-BE49-F238E27FC236}">
                  <a16:creationId xmlns:a16="http://schemas.microsoft.com/office/drawing/2014/main" id="{360C30E2-62CB-4575-98B1-31995151249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>
              <a:extLst>
                <a:ext uri="{FF2B5EF4-FFF2-40B4-BE49-F238E27FC236}">
                  <a16:creationId xmlns:a16="http://schemas.microsoft.com/office/drawing/2014/main" id="{EDCD4DB2-799A-4335-AA6C-2B37B0FC9056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99AB7435-E157-4031-9773-5B05FECE66B3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B5B909F2-A0E6-4FEB-8FFC-8466FDCFADDA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>
              <a:extLst>
                <a:ext uri="{FF2B5EF4-FFF2-40B4-BE49-F238E27FC236}">
                  <a16:creationId xmlns:a16="http://schemas.microsoft.com/office/drawing/2014/main" id="{8C7E3DB4-F83A-4BAA-B05B-A03798B1903E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>
              <a:extLst>
                <a:ext uri="{FF2B5EF4-FFF2-40B4-BE49-F238E27FC236}">
                  <a16:creationId xmlns:a16="http://schemas.microsoft.com/office/drawing/2014/main" id="{CA469A09-CC54-4ABB-96A7-152345D248B8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>
              <a:extLst>
                <a:ext uri="{FF2B5EF4-FFF2-40B4-BE49-F238E27FC236}">
                  <a16:creationId xmlns:a16="http://schemas.microsoft.com/office/drawing/2014/main" id="{D8C94AA5-0909-46DE-B573-D0F0ADA7BFE3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>
              <a:extLst>
                <a:ext uri="{FF2B5EF4-FFF2-40B4-BE49-F238E27FC236}">
                  <a16:creationId xmlns:a16="http://schemas.microsoft.com/office/drawing/2014/main" id="{9EEA1C58-FFB1-46A1-8BBE-9A6D87155601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C87ADDF2-5BD0-48EE-B9C3-DF147008E3A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rapezoid 110">
              <a:extLst>
                <a:ext uri="{FF2B5EF4-FFF2-40B4-BE49-F238E27FC236}">
                  <a16:creationId xmlns:a16="http://schemas.microsoft.com/office/drawing/2014/main" id="{AB938CA5-17F5-4522-8F20-F12CA64CEE84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sz="1400" b="1">
                  <a:solidFill>
                    <a:srgbClr val="A6A6A6"/>
                  </a:solidFill>
                </a:rPr>
                <a:t>X</a:t>
              </a:r>
              <a:endParaRPr lang="en-US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441A85DC-877C-4E19-82CD-237ED9943F37}"/>
              </a:ext>
            </a:extLst>
          </p:cNvPr>
          <p:cNvGrpSpPr/>
          <p:nvPr/>
        </p:nvGrpSpPr>
        <p:grpSpPr>
          <a:xfrm>
            <a:off x="7644214" y="2934941"/>
            <a:ext cx="431636" cy="432080"/>
            <a:chOff x="3360000" y="3069000"/>
            <a:chExt cx="287704" cy="288000"/>
          </a:xfrm>
        </p:grpSpPr>
        <p:sp>
          <p:nvSpPr>
            <p:cNvPr id="113" name="Rechteck: abgerundete Ecken 112">
              <a:extLst>
                <a:ext uri="{FF2B5EF4-FFF2-40B4-BE49-F238E27FC236}">
                  <a16:creationId xmlns:a16="http://schemas.microsoft.com/office/drawing/2014/main" id="{B962FAA1-FBA3-4E2A-BC48-92FF2103CE8E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2D6B2A07-6B51-4F2C-A293-A3BB7F1DE9C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r Verbinder 114">
              <a:extLst>
                <a:ext uri="{FF2B5EF4-FFF2-40B4-BE49-F238E27FC236}">
                  <a16:creationId xmlns:a16="http://schemas.microsoft.com/office/drawing/2014/main" id="{7A6116B1-9883-4490-BFD5-650BFE84E66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156405F1-34C3-4167-8DF1-F213D91EA0ED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r Verbinder 116">
              <a:extLst>
                <a:ext uri="{FF2B5EF4-FFF2-40B4-BE49-F238E27FC236}">
                  <a16:creationId xmlns:a16="http://schemas.microsoft.com/office/drawing/2014/main" id="{A42BEE70-0F39-4917-B2DE-4513E64C9E04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rader Verbinder 117">
              <a:extLst>
                <a:ext uri="{FF2B5EF4-FFF2-40B4-BE49-F238E27FC236}">
                  <a16:creationId xmlns:a16="http://schemas.microsoft.com/office/drawing/2014/main" id="{9340FAD6-AB5C-44F4-BD90-9F88A79A00BD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39A6DCA6-BAC4-469A-A06C-3939B29661B0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r Verbinder 149">
              <a:extLst>
                <a:ext uri="{FF2B5EF4-FFF2-40B4-BE49-F238E27FC236}">
                  <a16:creationId xmlns:a16="http://schemas.microsoft.com/office/drawing/2014/main" id="{72F6D2A3-55DF-4FB4-8776-85972CC8D2C2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Gerader Verbinder 192">
              <a:extLst>
                <a:ext uri="{FF2B5EF4-FFF2-40B4-BE49-F238E27FC236}">
                  <a16:creationId xmlns:a16="http://schemas.microsoft.com/office/drawing/2014/main" id="{14EB13B7-21E3-4A30-845D-684B71E389F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Gerader Verbinder 193">
              <a:extLst>
                <a:ext uri="{FF2B5EF4-FFF2-40B4-BE49-F238E27FC236}">
                  <a16:creationId xmlns:a16="http://schemas.microsoft.com/office/drawing/2014/main" id="{9C3BAF72-D6B9-4B97-AAFA-350889B251DB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Gerader Verbinder 194">
              <a:extLst>
                <a:ext uri="{FF2B5EF4-FFF2-40B4-BE49-F238E27FC236}">
                  <a16:creationId xmlns:a16="http://schemas.microsoft.com/office/drawing/2014/main" id="{716646DE-7A0D-4A46-99D6-FFE41A4B020B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rapezoid 195">
              <a:extLst>
                <a:ext uri="{FF2B5EF4-FFF2-40B4-BE49-F238E27FC236}">
                  <a16:creationId xmlns:a16="http://schemas.microsoft.com/office/drawing/2014/main" id="{9A738501-5950-427E-8297-83E71B41C78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D078F6E-06EE-4D50-9F6B-33FBC713D098}"/>
              </a:ext>
            </a:extLst>
          </p:cNvPr>
          <p:cNvGrpSpPr/>
          <p:nvPr/>
        </p:nvGrpSpPr>
        <p:grpSpPr>
          <a:xfrm>
            <a:off x="3683732" y="3763065"/>
            <a:ext cx="324000" cy="324000"/>
            <a:chOff x="2495600" y="4725144"/>
            <a:chExt cx="324000" cy="324000"/>
          </a:xfrm>
        </p:grpSpPr>
        <p:sp>
          <p:nvSpPr>
            <p:cNvPr id="197" name="World">
              <a:extLst>
                <a:ext uri="{FF2B5EF4-FFF2-40B4-BE49-F238E27FC236}">
                  <a16:creationId xmlns:a16="http://schemas.microsoft.com/office/drawing/2014/main" id="{71D56DC9-E791-4500-B38F-6CF0CB5E2422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98" name="World">
              <a:extLst>
                <a:ext uri="{FF2B5EF4-FFF2-40B4-BE49-F238E27FC236}">
                  <a16:creationId xmlns:a16="http://schemas.microsoft.com/office/drawing/2014/main" id="{A09BD877-F008-40FC-A404-5A7E7AC46983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3732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7064" y="1629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 // This library needs to be included if you want to add style and formatting to the table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Clean up and strip out all footnote references and new lines in the fields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length( presidents ) -1 );	// Remove last row with redundant footnote info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replace all( literal([.]), { "[a]" .. "[z]", new line}, ''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Remove the blank column originally containing portraits and put president name into all rows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{President,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{"President (1)","Party (1)"}, {President,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	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{{ Party Name,			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Democratic,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8080FF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Republican,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FF8080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red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Federalist,  			coral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 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Whig, 				yellow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National Union, 	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Unaffiliated, 			gray 15 }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	  fill color, [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75AA3D2-CCF0-4ACD-BFC3-2A19496EC7AD}"/>
              </a:ext>
            </a:extLst>
          </p:cNvPr>
          <p:cNvSpPr/>
          <p:nvPr/>
        </p:nvSpPr>
        <p:spPr>
          <a:xfrm>
            <a:off x="480000" y="177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Internet Download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 1 statement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8603FBE-0781-4EFA-937C-EA67341C8FE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12000" y="20253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08924B2E-98AD-4BB4-A9AC-22E7B5543C67}"/>
              </a:ext>
            </a:extLst>
          </p:cNvPr>
          <p:cNvSpPr/>
          <p:nvPr/>
        </p:nvSpPr>
        <p:spPr>
          <a:xfrm>
            <a:off x="480000" y="234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Cleanups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minimum effort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D77BC9B-34EC-4AA6-88B0-63AD04AC31E4}"/>
              </a:ext>
            </a:extLst>
          </p:cNvPr>
          <p:cNvCxnSpPr>
            <a:cxnSpLocks/>
          </p:cNvCxnSpPr>
          <p:nvPr/>
        </p:nvCxnSpPr>
        <p:spPr>
          <a:xfrm>
            <a:off x="2712000" y="249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8C89D95-F307-43E2-AD70-E40DC308EC5E}"/>
              </a:ext>
            </a:extLst>
          </p:cNvPr>
          <p:cNvSpPr/>
          <p:nvPr/>
        </p:nvSpPr>
        <p:spPr>
          <a:xfrm>
            <a:off x="480000" y="306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dirty="0">
                <a:solidFill>
                  <a:schemeClr val="tx1"/>
                </a:solidFill>
              </a:rPr>
              <a:t>Align the data. 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Contents done!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F95DB45-7B56-4F9E-A40F-BD355B5EF43B}"/>
              </a:ext>
            </a:extLst>
          </p:cNvPr>
          <p:cNvCxnSpPr>
            <a:cxnSpLocks/>
          </p:cNvCxnSpPr>
          <p:nvPr/>
        </p:nvCxnSpPr>
        <p:spPr>
          <a:xfrm>
            <a:off x="2712000" y="321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D2FBF208-9CFE-4F7A-808A-08FF44162C0D}"/>
              </a:ext>
            </a:extLst>
          </p:cNvPr>
          <p:cNvSpPr/>
          <p:nvPr/>
        </p:nvSpPr>
        <p:spPr>
          <a:xfrm>
            <a:off x="480000" y="3717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Define colors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affiliated to the parties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2538DED-DD52-4A0E-8518-E0907FD0F6F4}"/>
              </a:ext>
            </a:extLst>
          </p:cNvPr>
          <p:cNvCxnSpPr>
            <a:cxnSpLocks/>
          </p:cNvCxnSpPr>
          <p:nvPr/>
        </p:nvCxnSpPr>
        <p:spPr>
          <a:xfrm>
            <a:off x="2712000" y="3861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2851035-38B7-4790-9C12-F5125A21F56F}"/>
              </a:ext>
            </a:extLst>
          </p:cNvPr>
          <p:cNvSpPr/>
          <p:nvPr/>
        </p:nvSpPr>
        <p:spPr>
          <a:xfrm>
            <a:off x="480000" y="501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Color and Style </a:t>
            </a:r>
            <a:r>
              <a:rPr lang="en-US" sz="1200" dirty="0">
                <a:solidFill>
                  <a:schemeClr val="tx1"/>
                </a:solidFill>
              </a:rPr>
              <a:t>the results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074433-6060-47C9-8346-E62B7D004568}"/>
              </a:ext>
            </a:extLst>
          </p:cNvPr>
          <p:cNvCxnSpPr>
            <a:cxnSpLocks/>
          </p:cNvCxnSpPr>
          <p:nvPr/>
        </p:nvCxnSpPr>
        <p:spPr>
          <a:xfrm>
            <a:off x="2712000" y="5157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895AC81-D494-4D69-B25C-521B7A7CD54B}"/>
              </a:ext>
            </a:extLst>
          </p:cNvPr>
          <p:cNvSpPr/>
          <p:nvPr/>
        </p:nvSpPr>
        <p:spPr>
          <a:xfrm>
            <a:off x="480000" y="5877328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8140AE1-CAB4-4235-B149-3BC5BB5BDF0D}"/>
              </a:ext>
            </a:extLst>
          </p:cNvPr>
          <p:cNvCxnSpPr>
            <a:cxnSpLocks/>
          </p:cNvCxnSpPr>
          <p:nvPr/>
        </p:nvCxnSpPr>
        <p:spPr>
          <a:xfrm>
            <a:off x="2712000" y="6165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7940B01B-926F-4285-8366-9D013ED5545B}"/>
              </a:ext>
            </a:extLst>
          </p:cNvPr>
          <p:cNvCxnSpPr/>
          <p:nvPr/>
        </p:nvCxnSpPr>
        <p:spPr>
          <a:xfrm>
            <a:off x="3288000" y="3573272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5CEADC7-BFF3-024F-8C7B-E3EDB8027890}"/>
              </a:ext>
            </a:extLst>
          </p:cNvPr>
          <p:cNvSpPr/>
          <p:nvPr/>
        </p:nvSpPr>
        <p:spPr>
          <a:xfrm>
            <a:off x="2064000" y="985261"/>
            <a:ext cx="864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16 Statements, 0 Loops and 0 Variables to organize all the Presidents</a:t>
            </a:r>
            <a:endParaRPr lang="en-US" b="1" dirty="0"/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AE2FB03E-0E21-154C-8E57-C8D2DFB7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2021-01-07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Typical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B56F7E-3A15-4E32-A56A-9226CFD5D930}"/>
              </a:ext>
            </a:extLst>
          </p:cNvPr>
          <p:cNvSpPr/>
          <p:nvPr/>
        </p:nvSpPr>
        <p:spPr>
          <a:xfrm>
            <a:off x="1272000" y="4437000"/>
            <a:ext cx="5256000" cy="50400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Backup Slides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37AFCFDD-AE3E-43DD-98DF-FB9C7C2DC13D}"/>
              </a:ext>
            </a:extLst>
          </p:cNvPr>
          <p:cNvSpPr/>
          <p:nvPr/>
        </p:nvSpPr>
        <p:spPr>
          <a:xfrm>
            <a:off x="480000" y="443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</a:p>
        </p:txBody>
      </p:sp>
      <p:sp>
        <p:nvSpPr>
          <p:cNvPr id="17" name="Rechteck 17">
            <a:extLst>
              <a:ext uri="{FF2B5EF4-FFF2-40B4-BE49-F238E27FC236}">
                <a16:creationId xmlns:a16="http://schemas.microsoft.com/office/drawing/2014/main" id="{20CCB67B-85A9-F940-B3AE-4A5A8C07E524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455393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1FCE0C-F00C-4516-9878-4C3D3B7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>
                <a:solidFill>
                  <a:srgbClr val="2850A0"/>
                </a:solidFill>
              </a:rPr>
              <a:t>B4P</a:t>
            </a:r>
            <a:br>
              <a:rPr lang="en-AE" dirty="0"/>
            </a:br>
            <a:r>
              <a:rPr lang="en-AE" dirty="0">
                <a:solidFill>
                  <a:schemeClr val="bg1">
                    <a:lumMod val="50000"/>
                  </a:schemeClr>
                </a:solidFill>
              </a:rPr>
              <a:t>New in Release 8.00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E7D0DA6-A538-49E3-9479-43201D1E1B86}"/>
              </a:ext>
            </a:extLst>
          </p:cNvPr>
          <p:cNvSpPr/>
          <p:nvPr/>
        </p:nvSpPr>
        <p:spPr>
          <a:xfrm>
            <a:off x="407368" y="1196752"/>
            <a:ext cx="3600000" cy="43204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>
                <a:solidFill>
                  <a:schemeClr val="tx1"/>
                </a:solidFill>
              </a:rPr>
              <a:t>100% Excel Support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3B9F490-0880-4849-B738-1EE241442D1F}"/>
              </a:ext>
            </a:extLst>
          </p:cNvPr>
          <p:cNvSpPr/>
          <p:nvPr/>
        </p:nvSpPr>
        <p:spPr>
          <a:xfrm>
            <a:off x="407368" y="1700808"/>
            <a:ext cx="3600000" cy="151216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loads and saves the latest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Microsoft Excel file format (.xlsx)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Formatting and styles are supported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also supporting the old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Excel XML 2003 file format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Round trip: Generated excel files can be loaded again with out losing data.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5B011EF-9033-4A71-95B1-B0A6EF946783}"/>
              </a:ext>
            </a:extLst>
          </p:cNvPr>
          <p:cNvSpPr/>
          <p:nvPr/>
        </p:nvSpPr>
        <p:spPr>
          <a:xfrm>
            <a:off x="407368" y="3356992"/>
            <a:ext cx="3600000" cy="23042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Excel files are actually ZIP files containing various files describing workbooks, tables, styles and shared strings.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The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load excel file</a:t>
            </a:r>
            <a:r>
              <a:rPr lang="en-AE" sz="1400" dirty="0">
                <a:solidFill>
                  <a:schemeClr val="tx1"/>
                </a:solidFill>
              </a:rPr>
              <a:t> and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save excel file</a:t>
            </a:r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are implemented in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8419037-E261-4443-B862-063A154F39F3}"/>
              </a:ext>
            </a:extLst>
          </p:cNvPr>
          <p:cNvSpPr/>
          <p:nvPr/>
        </p:nvSpPr>
        <p:spPr>
          <a:xfrm>
            <a:off x="8040616" y="1196752"/>
            <a:ext cx="3600000" cy="43204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Help and Documentation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B3F8E8-BE72-4B36-889B-21501633B148}"/>
              </a:ext>
            </a:extLst>
          </p:cNvPr>
          <p:cNvSpPr/>
          <p:nvPr/>
        </p:nvSpPr>
        <p:spPr>
          <a:xfrm>
            <a:off x="8040616" y="1700808"/>
            <a:ext cx="3600000" cy="151216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Moved from PDF to 100% online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  <a:hlinkClick r:id="rId2"/>
              </a:rPr>
              <a:t>www.b4p.app</a:t>
            </a: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Online help available inside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on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your fingertips, i.e. by typing "docs"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Lots of reproducible program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Various new help features are available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0053FB-4E08-4BE7-AEC8-A0949E9BC386}"/>
              </a:ext>
            </a:extLst>
          </p:cNvPr>
          <p:cNvSpPr/>
          <p:nvPr/>
        </p:nvSpPr>
        <p:spPr>
          <a:xfrm>
            <a:off x="8040616" y="3356992"/>
            <a:ext cx="3600000" cy="230425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>
                <a:solidFill>
                  <a:schemeClr val="tx1"/>
                </a:solidFill>
              </a:rPr>
              <a:t>The document generation has been automated using a B4P program.  It fishes all raw contents from source code comments and supplementary text files, generates a master file (JSON) and finally produces all web document contents automatically.</a:t>
            </a:r>
          </a:p>
          <a:p>
            <a:endParaRPr lang="en-AE" sz="1400">
              <a:solidFill>
                <a:schemeClr val="tx1"/>
              </a:solidFill>
            </a:endParaRPr>
          </a:p>
          <a:p>
            <a:r>
              <a:rPr lang="en-AE" sz="1400">
                <a:solidFill>
                  <a:schemeClr val="tx1"/>
                </a:solidFill>
              </a:rPr>
              <a:t>Almost all programming examples are tested automatically with every new update and the outputs are included in the documentation.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A8EF7D4-741C-4F5D-804D-0C02630DE5ED}"/>
              </a:ext>
            </a:extLst>
          </p:cNvPr>
          <p:cNvSpPr/>
          <p:nvPr/>
        </p:nvSpPr>
        <p:spPr>
          <a:xfrm>
            <a:off x="4223792" y="1196752"/>
            <a:ext cx="3600000" cy="4320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Overall Clean-up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9B4A5EC-C7C1-4F54-95EF-BB78D9123AAC}"/>
              </a:ext>
            </a:extLst>
          </p:cNvPr>
          <p:cNvSpPr/>
          <p:nvPr/>
        </p:nvSpPr>
        <p:spPr>
          <a:xfrm>
            <a:off x="4223792" y="1700808"/>
            <a:ext cx="360000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Thorough functional tests and stress tests have been carried out to make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become even more reliable.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The start-up </a:t>
            </a:r>
            <a:r>
              <a:rPr lang="en-AE" sz="1400" dirty="0" err="1">
                <a:solidFill>
                  <a:schemeClr val="tx1"/>
                </a:solidFill>
              </a:rPr>
              <a:t>behavior</a:t>
            </a:r>
            <a:r>
              <a:rPr lang="en-AE" sz="1400" dirty="0">
                <a:solidFill>
                  <a:schemeClr val="tx1"/>
                </a:solidFill>
              </a:rPr>
              <a:t> has been streamlined.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1348611-700F-49F5-861F-37CA76306F57}"/>
              </a:ext>
            </a:extLst>
          </p:cNvPr>
          <p:cNvSpPr/>
          <p:nvPr/>
        </p:nvSpPr>
        <p:spPr>
          <a:xfrm>
            <a:off x="4223792" y="3356992"/>
            <a:ext cx="3600000" cy="23042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A small number of new functions have been added which include the following: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cells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Advance table search and update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visualization of tables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listing of tables, functions and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194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i="1" dirty="0">
                <a:solidFill>
                  <a:srgbClr val="3264C8"/>
                </a:solidFill>
              </a:rPr>
              <a:t>www.b4p.app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using 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610463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{nasdaq100, sp500}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Add some color and formatting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( stocks, {'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'},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2:row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()}, single, text color, select if ( [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excel green,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0, table, fill color, gray 14, boldface, true, wrap text,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Company,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sheet, freeze rows, 1,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artwork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042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294435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978463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26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770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98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0E93DCEC-17E5-4602-8A1C-69EA3769712D}"/>
              </a:ext>
            </a:extLst>
          </p:cNvPr>
          <p:cNvSpPr/>
          <p:nvPr/>
        </p:nvSpPr>
        <p:spPr>
          <a:xfrm>
            <a:off x="479680" y="4706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Add style and color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DA8D44D-9D33-4D43-B092-3F48930D4B2A}"/>
              </a:ext>
            </a:extLst>
          </p:cNvPr>
          <p:cNvCxnSpPr>
            <a:cxnSpLocks/>
          </p:cNvCxnSpPr>
          <p:nvPr/>
        </p:nvCxnSpPr>
        <p:spPr>
          <a:xfrm>
            <a:off x="2711680" y="499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2000" y="607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80000" y="5858463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F2589F0-252F-4455-A474-BB41D1AC864B}"/>
              </a:ext>
            </a:extLst>
          </p:cNvPr>
          <p:cNvCxnSpPr/>
          <p:nvPr/>
        </p:nvCxnSpPr>
        <p:spPr>
          <a:xfrm>
            <a:off x="3288000" y="4634463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el 1">
            <a:extLst>
              <a:ext uri="{FF2B5EF4-FFF2-40B4-BE49-F238E27FC236}">
                <a16:creationId xmlns:a16="http://schemas.microsoft.com/office/drawing/2014/main" id="{1C1C08D3-26B9-2A4F-BE98-FEF2EF2E5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Program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D1373A-ACD5-CC4B-992D-B877672CDBCA}"/>
              </a:ext>
            </a:extLst>
          </p:cNvPr>
          <p:cNvSpPr/>
          <p:nvPr/>
        </p:nvSpPr>
        <p:spPr>
          <a:xfrm>
            <a:off x="2856000" y="1063936"/>
            <a:ext cx="66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8 additional statements provide coloring and formatting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838131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183337" y="1845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51113CFF-E797-B44D-B56E-9915EE7A475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726952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A8400900-A25C-2049-AE76-BF78071796FE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ECE5D02F-809E-0445-95C1-1802FB2A1CE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23506014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8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529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82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30E6C573-0AE8-2444-869C-D48AB583EB7A}"/>
              </a:ext>
            </a:extLst>
          </p:cNvPr>
          <p:cNvSpPr/>
          <p:nvPr/>
        </p:nvSpPr>
        <p:spPr>
          <a:xfrm>
            <a:off x="1184366" y="1309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D6F0E014-889F-054D-A0E6-17F34735657A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743259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Solution: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272000" y="3789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Program Examples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19CB9213-684C-F14A-BD2D-5277ECC3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9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Table of Contents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1243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31" name="Rechteck 15">
            <a:extLst>
              <a:ext uri="{FF2B5EF4-FFF2-40B4-BE49-F238E27FC236}">
                <a16:creationId xmlns:a16="http://schemas.microsoft.com/office/drawing/2014/main" id="{C62714FA-FC26-7C4E-B5A7-062096A3F3DC}"/>
              </a:ext>
            </a:extLst>
          </p:cNvPr>
          <p:cNvSpPr/>
          <p:nvPr/>
        </p:nvSpPr>
        <p:spPr>
          <a:xfrm>
            <a:off x="1278583" y="297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CBE10353-DEFD-F94E-A1D6-5584529347C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450988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Manual data integration and analysis is labor-intensive and error-prone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3755688" y="1331317"/>
            <a:ext cx="3852312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Start  your data analysis task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3720000" y="6092960"/>
            <a:ext cx="4284000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Work completed: late, inconsistent, error-prone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2352000" y="1978790"/>
            <a:ext cx="2520168" cy="648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 data collection, etc.  Lots of mouse </a:t>
            </a:r>
            <a:r>
              <a:rPr lang="en-US" sz="1000" dirty="0" err="1">
                <a:solidFill>
                  <a:schemeClr val="tx1"/>
                </a:solidFill>
              </a:rPr>
              <a:t>clickes</a:t>
            </a:r>
            <a:r>
              <a:rPr lang="en-US" sz="1000" dirty="0">
                <a:solidFill>
                  <a:schemeClr val="tx1"/>
                </a:solidFill>
              </a:rPr>
              <a:t> to initiate all downloads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2208000" y="2842886"/>
            <a:ext cx="2664168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 Manually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or semi-automatically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6024296" y="4643086"/>
            <a:ext cx="273570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5736000" y="1978790"/>
            <a:ext cx="3239784" cy="576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Exported Data: Cumbersome Format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e.g. poor format, cryptic terminology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6168000" y="5363006"/>
            <a:ext cx="2880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the results, incl. comments, etc. by hand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6096304" y="3778990"/>
            <a:ext cx="2807696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 Data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Excel.  Time-consuming analysis of multiple lists along the timeline. Discovered important issues too late.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480000" y="2627006"/>
            <a:ext cx="1512000" cy="5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Characters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Lost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8328000" y="2754843"/>
            <a:ext cx="252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Data Formats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Excel cannot read it in or use it directly, data alignment needed.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552000" y="3779006"/>
            <a:ext cx="2736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see the big picture effectively,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do various lookups by hand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3612084" y="1695027"/>
            <a:ext cx="1421998" cy="28376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4872168" y="2266898"/>
            <a:ext cx="863832" cy="3600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3540084" y="2627006"/>
            <a:ext cx="72000" cy="21588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cxnSpLocks/>
            <a:stCxn id="9" idx="3"/>
            <a:endCxn id="13" idx="0"/>
          </p:cNvCxnSpPr>
          <p:nvPr/>
        </p:nvCxnSpPr>
        <p:spPr>
          <a:xfrm>
            <a:off x="8975784" y="2266898"/>
            <a:ext cx="612216" cy="48794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4872168" y="3058910"/>
            <a:ext cx="3455832" cy="55933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>
            <a:off x="3288000" y="4103006"/>
            <a:ext cx="2808304" cy="2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5016184" y="3274934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872168" y="3058910"/>
            <a:ext cx="144016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 flipV="1">
            <a:off x="1992000" y="2915006"/>
            <a:ext cx="216000" cy="14390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cxnSpLocks/>
            <a:stCxn id="26" idx="3"/>
            <a:endCxn id="8" idx="1"/>
          </p:cNvCxnSpPr>
          <p:nvPr/>
        </p:nvCxnSpPr>
        <p:spPr>
          <a:xfrm flipV="1">
            <a:off x="4512208" y="4895114"/>
            <a:ext cx="1512088" cy="37245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1920000" y="5015540"/>
            <a:ext cx="259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7392148" y="4427062"/>
            <a:ext cx="108004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1920000" y="4427006"/>
            <a:ext cx="1296104" cy="58853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360000" y="4355006"/>
            <a:ext cx="2664296" cy="54010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cxnSpLocks/>
            <a:stCxn id="26" idx="3"/>
            <a:endCxn id="10" idx="1"/>
          </p:cNvCxnSpPr>
          <p:nvPr/>
        </p:nvCxnSpPr>
        <p:spPr>
          <a:xfrm>
            <a:off x="4512208" y="5267568"/>
            <a:ext cx="1655792" cy="34746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7392148" y="5147142"/>
            <a:ext cx="215852" cy="21586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4008000" y="3923006"/>
            <a:ext cx="1584176" cy="864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too slow with Big 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loading and processing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 (3’000 … &gt; 10 M rows)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waiting ... waiting ...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3288000" y="3490958"/>
            <a:ext cx="1728184" cy="36004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392000" y="5867062"/>
            <a:ext cx="216000" cy="21594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6600360" y="3562966"/>
            <a:ext cx="899792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 flipH="1">
            <a:off x="2136000" y="3347006"/>
            <a:ext cx="1512096" cy="432000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A912A3FA-3005-4A24-A0F3-6BAFE3EE4B79}"/>
              </a:ext>
            </a:extLst>
          </p:cNvPr>
          <p:cNvSpPr/>
          <p:nvPr/>
        </p:nvSpPr>
        <p:spPr>
          <a:xfrm>
            <a:off x="5897858" y="2865316"/>
            <a:ext cx="1403900" cy="314034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Errors Introduced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C4A321E5-4ED0-41D1-B695-402833429CBB}"/>
              </a:ext>
            </a:extLst>
          </p:cNvPr>
          <p:cNvSpPr/>
          <p:nvPr/>
        </p:nvSpPr>
        <p:spPr>
          <a:xfrm>
            <a:off x="336000" y="4643006"/>
            <a:ext cx="15036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Clean-Up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Unlikely to discover all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issues every time</a:t>
            </a: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1B8BBE0B-7424-4D21-83AF-914DF53758B0}"/>
              </a:ext>
            </a:extLst>
          </p:cNvPr>
          <p:cNvCxnSpPr>
            <a:cxnSpLocks/>
            <a:endCxn id="102" idx="0"/>
          </p:cNvCxnSpPr>
          <p:nvPr/>
        </p:nvCxnSpPr>
        <p:spPr>
          <a:xfrm flipH="1">
            <a:off x="1087800" y="4427006"/>
            <a:ext cx="400200" cy="21600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E423CD8-8A2D-4195-9F8C-0866190BFC4B}"/>
              </a:ext>
            </a:extLst>
          </p:cNvPr>
          <p:cNvCxnSpPr>
            <a:cxnSpLocks/>
            <a:endCxn id="102" idx="2"/>
          </p:cNvCxnSpPr>
          <p:nvPr/>
        </p:nvCxnSpPr>
        <p:spPr>
          <a:xfrm flipH="1" flipV="1">
            <a:off x="1087800" y="5147062"/>
            <a:ext cx="832200" cy="28794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441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480000" y="1269000"/>
            <a:ext cx="2160000" cy="1224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480000" y="2781000"/>
            <a:ext cx="2160000" cy="1656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480000" y="4725000"/>
            <a:ext cx="2160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2784000" y="5877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Expensive, external vendor dependency, no long-term sustainability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2784000" y="4149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Unreadable, unchangeable, opaque code cannot be created nor adapted by business users.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2784000" y="2205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Complex, opaque, un-auditable, poorly performing code if tasks are not very small and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2784000" y="1269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coding becomes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drops significantly when working with large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2784000" y="2781000"/>
            <a:ext cx="8928000" cy="12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</a:t>
            </a:r>
            <a:r>
              <a:rPr lang="en-US" sz="1400" dirty="0" err="1">
                <a:solidFill>
                  <a:schemeClr val="tx1"/>
                </a:solidFill>
              </a:rPr>
              <a:t>sklls</a:t>
            </a:r>
            <a:r>
              <a:rPr lang="en-US" sz="1400" dirty="0">
                <a:solidFill>
                  <a:schemeClr val="tx1"/>
                </a:solidFill>
              </a:rPr>
              <a:t>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2784000" y="4797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will depend on them as they expected, and keep convincing your boss to have these expenses approved.</a:t>
            </a: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Conventional methods of analytics automation are complex and unsustainable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078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a low-code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296000" y="5733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Rapid, High Quality Results</a:t>
            </a:r>
          </a:p>
        </p:txBody>
      </p:sp>
      <p:sp>
        <p:nvSpPr>
          <p:cNvPr id="38" name="Rounded Rectangle">
            <a:extLst>
              <a:ext uri="{FF2B5EF4-FFF2-40B4-BE49-F238E27FC236}">
                <a16:creationId xmlns:a16="http://schemas.microsoft.com/office/drawing/2014/main" id="{5DFE86AA-4157-4079-BD1C-38B5AC8E8449}"/>
              </a:ext>
            </a:extLst>
          </p:cNvPr>
          <p:cNvSpPr/>
          <p:nvPr/>
        </p:nvSpPr>
        <p:spPr>
          <a:xfrm>
            <a:off x="336000" y="2277001"/>
            <a:ext cx="11448000" cy="2736000"/>
          </a:xfrm>
          <a:prstGeom prst="roundRect">
            <a:avLst>
              <a:gd name="adj" fmla="val 6014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873E213-EAED-4DA5-8723-F0297BE5B007}"/>
              </a:ext>
            </a:extLst>
          </p:cNvPr>
          <p:cNvSpPr/>
          <p:nvPr/>
        </p:nvSpPr>
        <p:spPr>
          <a:xfrm>
            <a:off x="4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Data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Ingestion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7A1A335C-7C32-4D84-940F-4DD54519A780}"/>
              </a:ext>
            </a:extLst>
          </p:cNvPr>
          <p:cNvSpPr/>
          <p:nvPr/>
        </p:nvSpPr>
        <p:spPr>
          <a:xfrm>
            <a:off x="3288000" y="2493000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 &amp;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Explore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F4E0F98-3AED-47C8-BF08-DD2C4ECBA2DD}"/>
              </a:ext>
            </a:extLst>
          </p:cNvPr>
          <p:cNvSpPr/>
          <p:nvPr/>
        </p:nvSpPr>
        <p:spPr>
          <a:xfrm>
            <a:off x="76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A5286A4-2D3A-4165-AF95-8086B9804929}"/>
              </a:ext>
            </a:extLst>
          </p:cNvPr>
          <p:cNvSpPr/>
          <p:nvPr/>
        </p:nvSpPr>
        <p:spPr>
          <a:xfrm>
            <a:off x="1048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Save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43" name="Gleichschenkliges Dreieck 42">
            <a:extLst>
              <a:ext uri="{FF2B5EF4-FFF2-40B4-BE49-F238E27FC236}">
                <a16:creationId xmlns:a16="http://schemas.microsoft.com/office/drawing/2014/main" id="{DB8CAE93-7887-4A7B-A1FD-76280495523E}"/>
              </a:ext>
            </a:extLst>
          </p:cNvPr>
          <p:cNvSpPr/>
          <p:nvPr/>
        </p:nvSpPr>
        <p:spPr>
          <a:xfrm rot="5400000">
            <a:off x="163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948D983A-C611-4651-88A2-26405A577B51}"/>
              </a:ext>
            </a:extLst>
          </p:cNvPr>
          <p:cNvSpPr/>
          <p:nvPr/>
        </p:nvSpPr>
        <p:spPr>
          <a:xfrm rot="5400000">
            <a:off x="739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5" name="Gleichschenkliges Dreieck 74">
            <a:extLst>
              <a:ext uri="{FF2B5EF4-FFF2-40B4-BE49-F238E27FC236}">
                <a16:creationId xmlns:a16="http://schemas.microsoft.com/office/drawing/2014/main" id="{55ECE7AC-C3E1-4C56-B887-6DE849E69227}"/>
              </a:ext>
            </a:extLst>
          </p:cNvPr>
          <p:cNvSpPr/>
          <p:nvPr/>
        </p:nvSpPr>
        <p:spPr>
          <a:xfrm rot="5400000">
            <a:off x="102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520A02B-A95D-438C-A6EA-34103DD2E7BD}"/>
              </a:ext>
            </a:extLst>
          </p:cNvPr>
          <p:cNvSpPr/>
          <p:nvPr/>
        </p:nvSpPr>
        <p:spPr>
          <a:xfrm>
            <a:off x="18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Semantic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78" name="Gleichschenkliges Dreieck 77">
            <a:extLst>
              <a:ext uri="{FF2B5EF4-FFF2-40B4-BE49-F238E27FC236}">
                <a16:creationId xmlns:a16="http://schemas.microsoft.com/office/drawing/2014/main" id="{8229A06F-2F47-483C-B55A-20F4F84E9A80}"/>
              </a:ext>
            </a:extLst>
          </p:cNvPr>
          <p:cNvSpPr/>
          <p:nvPr/>
        </p:nvSpPr>
        <p:spPr>
          <a:xfrm rot="5400000">
            <a:off x="30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D473285-FE23-40A7-AC6C-E556C2C95B80}"/>
              </a:ext>
            </a:extLst>
          </p:cNvPr>
          <p:cNvSpPr/>
          <p:nvPr/>
        </p:nvSpPr>
        <p:spPr>
          <a:xfrm>
            <a:off x="616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Enrichment</a:t>
            </a:r>
          </a:p>
        </p:txBody>
      </p:sp>
      <p:sp>
        <p:nvSpPr>
          <p:cNvPr id="80" name="Gleichschenkliges Dreieck 79">
            <a:extLst>
              <a:ext uri="{FF2B5EF4-FFF2-40B4-BE49-F238E27FC236}">
                <a16:creationId xmlns:a16="http://schemas.microsoft.com/office/drawing/2014/main" id="{AE528C97-82D9-4010-9F73-427905B88DB4}"/>
              </a:ext>
            </a:extLst>
          </p:cNvPr>
          <p:cNvSpPr/>
          <p:nvPr/>
        </p:nvSpPr>
        <p:spPr>
          <a:xfrm rot="5400000">
            <a:off x="451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1" name="Gleichschenkliges Dreieck 80">
            <a:extLst>
              <a:ext uri="{FF2B5EF4-FFF2-40B4-BE49-F238E27FC236}">
                <a16:creationId xmlns:a16="http://schemas.microsoft.com/office/drawing/2014/main" id="{0F61273F-2E6B-4497-B3E8-C3E83DF1114E}"/>
              </a:ext>
            </a:extLst>
          </p:cNvPr>
          <p:cNvSpPr/>
          <p:nvPr/>
        </p:nvSpPr>
        <p:spPr>
          <a:xfrm rot="5400000">
            <a:off x="595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3091837F-9646-4B66-BD44-561859AD4472}"/>
              </a:ext>
            </a:extLst>
          </p:cNvPr>
          <p:cNvSpPr/>
          <p:nvPr/>
        </p:nvSpPr>
        <p:spPr>
          <a:xfrm>
            <a:off x="472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 &amp; 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Consolidate</a:t>
            </a: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AAC7A3-772C-4766-8F91-AC4EB5A926EB}"/>
              </a:ext>
            </a:extLst>
          </p:cNvPr>
          <p:cNvSpPr/>
          <p:nvPr/>
        </p:nvSpPr>
        <p:spPr>
          <a:xfrm>
            <a:off x="90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and Style</a:t>
            </a:r>
          </a:p>
        </p:txBody>
      </p:sp>
      <p:sp>
        <p:nvSpPr>
          <p:cNvPr id="84" name="Gleichschenkliges Dreieck 83">
            <a:extLst>
              <a:ext uri="{FF2B5EF4-FFF2-40B4-BE49-F238E27FC236}">
                <a16:creationId xmlns:a16="http://schemas.microsoft.com/office/drawing/2014/main" id="{1F8E3D81-0E46-46AC-B96D-9F398D3AF2EF}"/>
              </a:ext>
            </a:extLst>
          </p:cNvPr>
          <p:cNvSpPr/>
          <p:nvPr/>
        </p:nvSpPr>
        <p:spPr>
          <a:xfrm rot="5400000">
            <a:off x="8544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BDF9A26E-9797-483E-8A8A-2CF3F599CB50}"/>
              </a:ext>
            </a:extLst>
          </p:cNvPr>
          <p:cNvSpPr/>
          <p:nvPr/>
        </p:nvSpPr>
        <p:spPr>
          <a:xfrm>
            <a:off x="4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From files,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databases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the Internet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r>
              <a:rPr lang="en-US" sz="1000" dirty="0">
                <a:solidFill>
                  <a:schemeClr val="bg1"/>
                </a:solidFill>
              </a:rPr>
              <a:t>, ...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77901057-9348-436D-8D82-C11D9B46FC16}"/>
              </a:ext>
            </a:extLst>
          </p:cNvPr>
          <p:cNvSpPr/>
          <p:nvPr/>
        </p:nvSpPr>
        <p:spPr>
          <a:xfrm>
            <a:off x="3288000" y="3069000"/>
            <a:ext cx="1368000" cy="197655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extract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 you need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Check all headers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Resolve 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Interpolate missing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resolve  duplications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2B60A4A8-2FC3-425F-9C83-E957C31EC108}"/>
              </a:ext>
            </a:extLst>
          </p:cNvPr>
          <p:cNvSpPr/>
          <p:nvPr/>
        </p:nvSpPr>
        <p:spPr>
          <a:xfrm>
            <a:off x="18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Harmonize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keywords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headers and overall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different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number formats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deviating terminologies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0675EF14-86A3-443D-B685-C480C196B65D}"/>
              </a:ext>
            </a:extLst>
          </p:cNvPr>
          <p:cNvSpPr/>
          <p:nvPr/>
        </p:nvSpPr>
        <p:spPr>
          <a:xfrm>
            <a:off x="472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Combine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multiple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redundant data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49AF56EF-65C2-44BB-908C-0A2E19E0973A}"/>
              </a:ext>
            </a:extLst>
          </p:cNvPr>
          <p:cNvSpPr/>
          <p:nvPr/>
        </p:nvSpPr>
        <p:spPr>
          <a:xfrm>
            <a:off x="616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Fill information gaps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Enrich the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information value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E294186-8D3B-41EC-A3A5-76F0B5483903}"/>
              </a:ext>
            </a:extLst>
          </p:cNvPr>
          <p:cNvSpPr/>
          <p:nvPr/>
        </p:nvSpPr>
        <p:spPr>
          <a:xfrm>
            <a:off x="76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Consolidate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Pivot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C288DDD6-41D6-494B-8D6F-FABD607A433C}"/>
              </a:ext>
            </a:extLst>
          </p:cNvPr>
          <p:cNvSpPr/>
          <p:nvPr/>
        </p:nvSpPr>
        <p:spPr>
          <a:xfrm>
            <a:off x="90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and arrange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style, formats and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colors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6697CCD0-2611-4C02-BE06-26FB7E50ECBC}"/>
              </a:ext>
            </a:extLst>
          </p:cNvPr>
          <p:cNvSpPr/>
          <p:nvPr/>
        </p:nvSpPr>
        <p:spPr>
          <a:xfrm>
            <a:off x="10488000" y="3068960"/>
            <a:ext cx="1368000" cy="12242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endParaRPr lang="en-US" sz="1000" dirty="0">
              <a:solidFill>
                <a:schemeClr val="bg1"/>
              </a:solidFill>
            </a:endParaRP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93" name="B4P">
            <a:extLst>
              <a:ext uri="{FF2B5EF4-FFF2-40B4-BE49-F238E27FC236}">
                <a16:creationId xmlns:a16="http://schemas.microsoft.com/office/drawing/2014/main" id="{C53A7837-412F-40EF-AE7F-001E96E2AEE0}"/>
              </a:ext>
            </a:extLst>
          </p:cNvPr>
          <p:cNvSpPr txBox="1"/>
          <p:nvPr/>
        </p:nvSpPr>
        <p:spPr>
          <a:xfrm>
            <a:off x="5391569" y="3966003"/>
            <a:ext cx="134072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B4P</a:t>
            </a: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00000" y="1648916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ruppieren 96">
            <a:extLst>
              <a:ext uri="{FF2B5EF4-FFF2-40B4-BE49-F238E27FC236}">
                <a16:creationId xmlns:a16="http://schemas.microsoft.com/office/drawing/2014/main" id="{175E3E29-BFC7-446C-9D4D-46DE53CFA19F}"/>
              </a:ext>
            </a:extLst>
          </p:cNvPr>
          <p:cNvGrpSpPr/>
          <p:nvPr/>
        </p:nvGrpSpPr>
        <p:grpSpPr>
          <a:xfrm>
            <a:off x="6697491" y="5085000"/>
            <a:ext cx="431480" cy="576048"/>
            <a:chOff x="7789696" y="1644240"/>
            <a:chExt cx="431444" cy="576000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8F6B76ED-4C74-4A39-9E50-13BFAFA1C46F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99" name="Grafik 98">
              <a:extLst>
                <a:ext uri="{FF2B5EF4-FFF2-40B4-BE49-F238E27FC236}">
                  <a16:creationId xmlns:a16="http://schemas.microsoft.com/office/drawing/2014/main" id="{E58ADE8B-6815-4AB1-BC57-07B0354EB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7129491" y="5301000"/>
            <a:ext cx="32383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Integrated analysis completed in seconds</a:t>
            </a:r>
            <a:endParaRPr lang="en-US" sz="1200" dirty="0"/>
          </a:p>
        </p:txBody>
      </p:sp>
      <p:sp>
        <p:nvSpPr>
          <p:cNvPr id="45" name="Pfeil: nach rechts 95">
            <a:extLst>
              <a:ext uri="{FF2B5EF4-FFF2-40B4-BE49-F238E27FC236}">
                <a16:creationId xmlns:a16="http://schemas.microsoft.com/office/drawing/2014/main" id="{0B9DB3E4-EDDE-A64C-B155-6CB81DA9A1E0}"/>
              </a:ext>
            </a:extLst>
          </p:cNvPr>
          <p:cNvSpPr/>
          <p:nvPr/>
        </p:nvSpPr>
        <p:spPr>
          <a:xfrm rot="5400000">
            <a:off x="5727592" y="4977000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Rechteck 4">
            <a:extLst>
              <a:ext uri="{FF2B5EF4-FFF2-40B4-BE49-F238E27FC236}">
                <a16:creationId xmlns:a16="http://schemas.microsoft.com/office/drawing/2014/main" id="{621E4257-2177-4F40-ACBA-57A597C98945}"/>
              </a:ext>
            </a:extLst>
          </p:cNvPr>
          <p:cNvSpPr/>
          <p:nvPr/>
        </p:nvSpPr>
        <p:spPr>
          <a:xfrm>
            <a:off x="4406101" y="1197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Start Data Analysis Task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82DF275-694B-44A7-9555-EB9F2F6FB9F3}"/>
              </a:ext>
            </a:extLst>
          </p:cNvPr>
          <p:cNvSpPr/>
          <p:nvPr/>
        </p:nvSpPr>
        <p:spPr>
          <a:xfrm>
            <a:off x="4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A8026A1-6EDB-4B89-9841-49ADA02F9FE7}"/>
              </a:ext>
            </a:extLst>
          </p:cNvPr>
          <p:cNvSpPr/>
          <p:nvPr/>
        </p:nvSpPr>
        <p:spPr>
          <a:xfrm>
            <a:off x="18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79DBB97A-BFFB-41F0-AD63-AB2A141F028F}"/>
              </a:ext>
            </a:extLst>
          </p:cNvPr>
          <p:cNvSpPr/>
          <p:nvPr/>
        </p:nvSpPr>
        <p:spPr>
          <a:xfrm>
            <a:off x="32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93DBE8C-13E1-464F-828A-E82CADCBCF73}"/>
              </a:ext>
            </a:extLst>
          </p:cNvPr>
          <p:cNvSpPr/>
          <p:nvPr/>
        </p:nvSpPr>
        <p:spPr>
          <a:xfrm>
            <a:off x="472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4CD808F3-901C-42DC-AB95-1D6B32CEFE91}"/>
              </a:ext>
            </a:extLst>
          </p:cNvPr>
          <p:cNvSpPr/>
          <p:nvPr/>
        </p:nvSpPr>
        <p:spPr>
          <a:xfrm>
            <a:off x="616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F1382942-7921-4CD4-8EBD-AECB3DD44E67}"/>
              </a:ext>
            </a:extLst>
          </p:cNvPr>
          <p:cNvSpPr/>
          <p:nvPr/>
        </p:nvSpPr>
        <p:spPr>
          <a:xfrm>
            <a:off x="76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B422408D-F039-4E8C-9ECC-6671D072BB49}"/>
              </a:ext>
            </a:extLst>
          </p:cNvPr>
          <p:cNvSpPr/>
          <p:nvPr/>
        </p:nvSpPr>
        <p:spPr>
          <a:xfrm>
            <a:off x="90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4F1B2CC9-79A5-471F-BCD5-52155B6A8BFD}"/>
              </a:ext>
            </a:extLst>
          </p:cNvPr>
          <p:cNvSpPr/>
          <p:nvPr/>
        </p:nvSpPr>
        <p:spPr>
          <a:xfrm>
            <a:off x="104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073767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14 Years of Experience Solving Problems in a Global Corporation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096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Simple syntax</a:t>
            </a:r>
            <a:r>
              <a:rPr lang="en-US" sz="1200" dirty="0">
                <a:solidFill>
                  <a:schemeClr val="tx1"/>
                </a:solidFill>
              </a:rPr>
              <a:t>: Easy to read, learn, understand and run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Key strengths on large </a:t>
            </a:r>
            <a:r>
              <a:rPr lang="en-US" sz="1200" b="1" dirty="0">
                <a:solidFill>
                  <a:schemeClr val="tx1"/>
                </a:solidFill>
              </a:rPr>
              <a:t>structured data tables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chemeClr val="tx1"/>
                </a:solidFill>
              </a:rPr>
              <a:t>hierarchically structured variables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Extensive library </a:t>
            </a:r>
            <a:r>
              <a:rPr lang="en-US" sz="1200" dirty="0">
                <a:solidFill>
                  <a:schemeClr val="tx1"/>
                </a:solidFill>
              </a:rPr>
              <a:t>with very powerful functions and features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Compact methods </a:t>
            </a:r>
            <a:r>
              <a:rPr lang="en-US" sz="1200" dirty="0">
                <a:solidFill>
                  <a:schemeClr val="tx1"/>
                </a:solidFill>
              </a:rPr>
              <a:t>for powerful processing steps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minimizes coding loops and using variables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552000" y="4653000"/>
            <a:ext cx="4608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Fast</a:t>
            </a:r>
            <a:r>
              <a:rPr lang="en-US" sz="1200" dirty="0">
                <a:solidFill>
                  <a:schemeClr val="tx1"/>
                </a:solidFill>
              </a:rPr>
              <a:t>:  Runs at </a:t>
            </a:r>
            <a:r>
              <a:rPr lang="en-US" sz="1200" b="1" dirty="0">
                <a:solidFill>
                  <a:schemeClr val="tx1"/>
                </a:solidFill>
              </a:rPr>
              <a:t>full machine performance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</a:t>
            </a:r>
            <a:r>
              <a:rPr lang="en-US" sz="1200" b="1" dirty="0">
                <a:solidFill>
                  <a:schemeClr val="tx1"/>
                </a:solidFill>
              </a:rPr>
              <a:t>many data formats </a:t>
            </a:r>
            <a:r>
              <a:rPr lang="en-US" sz="1200" dirty="0">
                <a:solidFill>
                  <a:schemeClr val="tx1"/>
                </a:solidFill>
              </a:rPr>
              <a:t>for inputs and outputs (Excel, HTML, XML, JSON, text files, etc., full UNICODE)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Processes and delivers </a:t>
            </a:r>
            <a:r>
              <a:rPr lang="en-US" sz="1200" b="1" dirty="0">
                <a:solidFill>
                  <a:schemeClr val="tx1"/>
                </a:solidFill>
              </a:rPr>
              <a:t>accurate results reliably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performance even with big data – </a:t>
            </a:r>
            <a:r>
              <a:rPr lang="en-US" sz="1200" b="1" dirty="0">
                <a:solidFill>
                  <a:schemeClr val="tx1"/>
                </a:solidFill>
              </a:rPr>
              <a:t>In seconds, not hours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Styled and formatted output</a:t>
            </a:r>
            <a:r>
              <a:rPr lang="en-US" sz="1200" dirty="0">
                <a:solidFill>
                  <a:schemeClr val="tx1"/>
                </a:solidFill>
              </a:rPr>
              <a:t> for Excel and HTML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(e.g. Structured tables, colors, multiple Excel sheets per file)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20640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7879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000" y="1629000"/>
            <a:ext cx="2560992" cy="267464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67134BA-D0FE-4DE4-B02D-3F3302147857}"/>
              </a:ext>
            </a:extLst>
          </p:cNvPr>
          <p:cNvSpPr txBox="1"/>
          <p:nvPr/>
        </p:nvSpPr>
        <p:spPr>
          <a:xfrm>
            <a:off x="5520000" y="1989000"/>
            <a:ext cx="6264000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8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{Last Name,First Name},</a:t>
            </a:r>
          </a:p>
          <a:p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	{Level,Town}, append, " or "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2280000" y="5877272"/>
            <a:ext cx="7344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supported easily through B4P library extensions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49D4DA1-7D36-4F0F-92C4-5D5EA86EBA4B}"/>
              </a:ext>
            </a:extLst>
          </p:cNvPr>
          <p:cNvGrpSpPr/>
          <p:nvPr/>
        </p:nvGrpSpPr>
        <p:grpSpPr>
          <a:xfrm>
            <a:off x="5088000" y="1557000"/>
            <a:ext cx="431646" cy="432080"/>
            <a:chOff x="3359994" y="3069000"/>
            <a:chExt cx="287710" cy="288000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DC95FB8D-1FBF-4694-9671-F19FC52C1D7B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620689D-B103-48E8-A066-F2AAA0D828EC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85833733-5EED-4968-BCC4-71CB8FB934C7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17997A1-6CE7-43F0-8B10-C233B8BA31F1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F6A7222B-E2FC-49EA-A762-213E13BB6FD9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B30FFA0-CC35-4B3E-AFCC-85B135B65413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F18CABB0-61A3-4493-AA18-F0BAC2D7A38F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449A02E4-EC99-4051-9930-24141CCAE2E3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54FDDBD3-F72B-481B-A668-3EEE2A154805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57E3703-4938-4E8F-99F4-6DD98190526A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89FDD19-F37D-449D-9420-C828F51B4530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41337EF3-1C8C-4CA1-8360-915AB85EC2BC}"/>
                </a:ext>
              </a:extLst>
            </p:cNvPr>
            <p:cNvSpPr/>
            <p:nvPr/>
          </p:nvSpPr>
          <p:spPr>
            <a:xfrm rot="16200000" flipH="1">
              <a:off x="3305994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928F5A7-75EA-4348-8E3C-4113851C25E9}"/>
              </a:ext>
            </a:extLst>
          </p:cNvPr>
          <p:cNvGrpSpPr/>
          <p:nvPr/>
        </p:nvGrpSpPr>
        <p:grpSpPr>
          <a:xfrm>
            <a:off x="11136000" y="1557000"/>
            <a:ext cx="431636" cy="432080"/>
            <a:chOff x="3360000" y="3069000"/>
            <a:chExt cx="287704" cy="288000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326E271E-829D-4BD0-9252-0810A9336E13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FD8E9E3-5300-46EC-8E5A-893DD377C002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5FE41671-1AFA-4935-B923-FB49B2C842D4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294A11DA-9705-4E4C-AB56-D0B6CCD829DB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CAF54D6-C1A8-42EC-98BF-0BCBA6A5F4C0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A5F85F87-08B9-4FEA-A1BA-C26F6D6F70E0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F13ADEA-70CC-4E2D-B600-2381F8BD2BED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BEB0124F-63DE-4DC4-A451-E82655681DC6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355C9AE6-0B67-4436-98D5-266BB9AE36D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F9C5278D-607F-41EB-9098-EFD5D19A97F4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5F81901B-186E-47F6-A521-23201289597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id="{B9C19626-48CE-4907-AC25-E2F22CDE7F7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0290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976544"/>
            <a:ext cx="1872000" cy="5764456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Integrating Corporate data from branch offices worldwide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522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989000"/>
            <a:ext cx="1800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827291"/>
            <a:ext cx="1584176" cy="499085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1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894560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478764"/>
            <a:ext cx="1584176" cy="50382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2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 flipV="1">
            <a:off x="2063552" y="2015118"/>
            <a:ext cx="1727568" cy="6218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3134976"/>
            <a:ext cx="1584176" cy="499257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3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3206984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8448" cy="12601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786621"/>
            <a:ext cx="1584176" cy="49925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4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7568" cy="19079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063552" y="2015119"/>
            <a:ext cx="1727568" cy="31755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941000"/>
            <a:ext cx="1584176" cy="499253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19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50129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063552" y="2038577"/>
            <a:ext cx="1727568" cy="380369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701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773008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4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493240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2205056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92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314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429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3285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314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5" y="3213241"/>
            <a:ext cx="287968" cy="252011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77300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1. Load Data from all Sources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different sites originate from 20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493000"/>
            <a:ext cx="3456000" cy="47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2. Clean-Up and Harmonize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314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3. Align Product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64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86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4149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4005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86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5" y="3933241"/>
            <a:ext cx="270260" cy="252012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86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4. Align Project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58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653240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653240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79724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36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54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530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508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530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445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530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60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80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616524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94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602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94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3285240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4005240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373240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6129348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6093488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46139" y="1053163"/>
            <a:ext cx="2625861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i="1" dirty="0">
                <a:solidFill>
                  <a:srgbClr val="FF0000"/>
                </a:solidFill>
              </a:rPr>
              <a:t>Each region manages their own data in different database systems or manually with 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592641"/>
            <a:ext cx="1584176" cy="49925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rgbClr val="FF0000"/>
                </a:solidFill>
              </a:rPr>
              <a:t>Region 20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37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93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321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609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167344" y="2493000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rgbClr val="2850A0"/>
                </a:solidFill>
              </a:rPr>
              <a:t>revolving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b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6012350" y="2421256"/>
            <a:ext cx="245965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20" name="B4P">
            <a:extLst>
              <a:ext uri="{FF2B5EF4-FFF2-40B4-BE49-F238E27FC236}">
                <a16:creationId xmlns:a16="http://schemas.microsoft.com/office/drawing/2014/main" id="{BDE38851-10C2-3F43-B588-B0588D890354}"/>
              </a:ext>
            </a:extLst>
          </p:cNvPr>
          <p:cNvSpPr txBox="1"/>
          <p:nvPr/>
        </p:nvSpPr>
        <p:spPr>
          <a:xfrm>
            <a:off x="4061757" y="1134259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7B026B14-767B-2D44-8777-EF42383B6CD6}"/>
              </a:ext>
            </a:extLst>
          </p:cNvPr>
          <p:cNvSpPr/>
          <p:nvPr/>
        </p:nvSpPr>
        <p:spPr>
          <a:xfrm>
            <a:off x="293414" y="6283963"/>
            <a:ext cx="2869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rgbClr val="FF0000"/>
                </a:solidFill>
              </a:rPr>
              <a:t>More than 20 different files!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E2B0D88-F1D6-394A-90FB-E29669E8D000}"/>
              </a:ext>
            </a:extLst>
          </p:cNvPr>
          <p:cNvSpPr/>
          <p:nvPr/>
        </p:nvSpPr>
        <p:spPr>
          <a:xfrm>
            <a:off x="1127464" y="4365000"/>
            <a:ext cx="144536" cy="116453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1" name="Flussdiagramm: Zentralspeicher 24">
            <a:extLst>
              <a:ext uri="{FF2B5EF4-FFF2-40B4-BE49-F238E27FC236}">
                <a16:creationId xmlns:a16="http://schemas.microsoft.com/office/drawing/2014/main" id="{142575E9-7493-1447-934B-16550584CE2E}"/>
              </a:ext>
            </a:extLst>
          </p:cNvPr>
          <p:cNvSpPr/>
          <p:nvPr/>
        </p:nvSpPr>
        <p:spPr>
          <a:xfrm>
            <a:off x="1487488" y="254853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2" name="Flussdiagramm: Zentralspeicher 24">
            <a:extLst>
              <a:ext uri="{FF2B5EF4-FFF2-40B4-BE49-F238E27FC236}">
                <a16:creationId xmlns:a16="http://schemas.microsoft.com/office/drawing/2014/main" id="{164B97F5-ABA3-2B4D-8B03-C37978730B49}"/>
              </a:ext>
            </a:extLst>
          </p:cNvPr>
          <p:cNvSpPr/>
          <p:nvPr/>
        </p:nvSpPr>
        <p:spPr>
          <a:xfrm>
            <a:off x="1503369" y="3842657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3" name="Zylinder 17">
            <a:extLst>
              <a:ext uri="{FF2B5EF4-FFF2-40B4-BE49-F238E27FC236}">
                <a16:creationId xmlns:a16="http://schemas.microsoft.com/office/drawing/2014/main" id="{6B128654-4BD5-8847-BC99-2ED2CE3DEE29}"/>
              </a:ext>
            </a:extLst>
          </p:cNvPr>
          <p:cNvSpPr/>
          <p:nvPr/>
        </p:nvSpPr>
        <p:spPr>
          <a:xfrm>
            <a:off x="1500204" y="5659425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64815474-BF38-0248-9369-69D1D2BDD0EB}"/>
              </a:ext>
            </a:extLst>
          </p:cNvPr>
          <p:cNvSpPr/>
          <p:nvPr/>
        </p:nvSpPr>
        <p:spPr>
          <a:xfrm>
            <a:off x="1127464" y="4537481"/>
            <a:ext cx="144536" cy="116453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AB047E7E-FB62-114A-B198-337B1D0DF0A2}"/>
              </a:ext>
            </a:extLst>
          </p:cNvPr>
          <p:cNvSpPr/>
          <p:nvPr/>
        </p:nvSpPr>
        <p:spPr>
          <a:xfrm>
            <a:off x="1127464" y="4709962"/>
            <a:ext cx="144536" cy="116453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370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mnJ.u6_7UWDtaYNqA0Tb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0</TotalTime>
  <Words>6014</Words>
  <Application>Microsoft Office PowerPoint</Application>
  <PresentationFormat>Breitbild</PresentationFormat>
  <Paragraphs>812</Paragraphs>
  <Slides>30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7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Overview  The B4P Data Integration and Analytics Engine</vt:lpstr>
      <vt:lpstr>Table of Contents</vt:lpstr>
      <vt:lpstr>Problem Statement Manual data integration and analysis is labor-intensive and error-prone</vt:lpstr>
      <vt:lpstr>Problem Statement Conventional methods of analytics automation are complex and unsustainable</vt:lpstr>
      <vt:lpstr>B4P Solution Automate your data integration and analysis with a low-code analytics engine</vt:lpstr>
      <vt:lpstr>B4P Solution Based on 14 Years of Experience Solving Problems in a Global Corporation</vt:lpstr>
      <vt:lpstr>B4P Solution Supported Data Formats</vt:lpstr>
      <vt:lpstr>Real-world Use Case #1 Integrating Corporate data from branch offices worldwide</vt:lpstr>
      <vt:lpstr>Real-world Use Case #2 Information interchange between multiple different databases</vt:lpstr>
      <vt:lpstr>Real-world Use Case #3 Enriched Business Intelligence from many data sources</vt:lpstr>
      <vt:lpstr>B4P Language Key Benefits of a Low-Code Language Approach</vt:lpstr>
      <vt:lpstr>B4P Language Syntax and Semantics</vt:lpstr>
      <vt:lpstr>B4P Example #1 Merging Two Tables</vt:lpstr>
      <vt:lpstr>8 statements:  load, clean, align semantics, merge, and save</vt:lpstr>
      <vt:lpstr>PowerPoint-Präsentation</vt:lpstr>
      <vt:lpstr>B4P Example #2 Combining Stock Data: SP 500 and NASDAQ 100</vt:lpstr>
      <vt:lpstr>B4P Example #2 Combining Stock Data: SP 500 and NASDAQ 100</vt:lpstr>
      <vt:lpstr>B4P Example #3 Web Data: Analyzing all Presidents in Wikipedia</vt:lpstr>
      <vt:lpstr>B4P Example #3 Web Data: Analyzing all Presidents in Wikipedia</vt:lpstr>
      <vt:lpstr>B4P  Beyond Former Performance.</vt:lpstr>
      <vt:lpstr>PowerPoint-Präsentation</vt:lpstr>
      <vt:lpstr>B4P New in Release 8.00</vt:lpstr>
      <vt:lpstr>B4P Use Case Automatic documentation generation for website www.b4p.app</vt:lpstr>
      <vt:lpstr>B4P Use Case Automatic Document Generation for www.b4p.app using B4P</vt:lpstr>
      <vt:lpstr>Program Example #3 Combining Stock Data: SP 500 and NASDAQ 100</vt:lpstr>
      <vt:lpstr>PowerPoint-Präsentation</vt:lpstr>
      <vt:lpstr>PowerPoint-Präsentation</vt:lpstr>
      <vt:lpstr>PowerPoint-Präsentation</vt:lpstr>
      <vt:lpstr>PowerPoint-Präsentation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zur bonsen georg</cp:lastModifiedBy>
  <cp:revision>365</cp:revision>
  <cp:lastPrinted>2012-05-04T14:30:29Z</cp:lastPrinted>
  <dcterms:created xsi:type="dcterms:W3CDTF">2016-02-06T20:40:56Z</dcterms:created>
  <dcterms:modified xsi:type="dcterms:W3CDTF">2021-05-24T20:34:27Z</dcterms:modified>
</cp:coreProperties>
</file>